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Sarabun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Spectral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3A9326-744E-4558-ADA5-DF23597A613C}">
  <a:tblStyle styleId="{443A9326-744E-4558-ADA5-DF23597A61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pectral-italic.fntdata"/><Relationship Id="rId20" Type="http://schemas.openxmlformats.org/officeDocument/2006/relationships/slide" Target="slides/slide14.xml"/><Relationship Id="rId41" Type="http://schemas.openxmlformats.org/officeDocument/2006/relationships/font" Target="fonts/Spectral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Sarabun-regular.fntdata"/><Relationship Id="rId25" Type="http://schemas.openxmlformats.org/officeDocument/2006/relationships/slide" Target="slides/slide19.xml"/><Relationship Id="rId28" Type="http://schemas.openxmlformats.org/officeDocument/2006/relationships/font" Target="fonts/Sarabun-italic.fntdata"/><Relationship Id="rId27" Type="http://schemas.openxmlformats.org/officeDocument/2006/relationships/font" Target="fonts/Sarabun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arabun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5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7.xml"/><Relationship Id="rId35" Type="http://schemas.openxmlformats.org/officeDocument/2006/relationships/font" Target="fonts/Lato-bold.fntdata"/><Relationship Id="rId12" Type="http://schemas.openxmlformats.org/officeDocument/2006/relationships/slide" Target="slides/slide6.xml"/><Relationship Id="rId34" Type="http://schemas.openxmlformats.org/officeDocument/2006/relationships/font" Target="fonts/Lato-regular.fntdata"/><Relationship Id="rId15" Type="http://schemas.openxmlformats.org/officeDocument/2006/relationships/slide" Target="slides/slide9.xml"/><Relationship Id="rId37" Type="http://schemas.openxmlformats.org/officeDocument/2006/relationships/font" Target="fonts/Lato-boldItalic.fntdata"/><Relationship Id="rId14" Type="http://schemas.openxmlformats.org/officeDocument/2006/relationships/slide" Target="slides/slide8.xml"/><Relationship Id="rId36" Type="http://schemas.openxmlformats.org/officeDocument/2006/relationships/font" Target="fonts/Lato-italic.fntdata"/><Relationship Id="rId17" Type="http://schemas.openxmlformats.org/officeDocument/2006/relationships/slide" Target="slides/slide11.xml"/><Relationship Id="rId39" Type="http://schemas.openxmlformats.org/officeDocument/2006/relationships/font" Target="fonts/Spectral-bold.fntdata"/><Relationship Id="rId16" Type="http://schemas.openxmlformats.org/officeDocument/2006/relationships/slide" Target="slides/slide10.xml"/><Relationship Id="rId38" Type="http://schemas.openxmlformats.org/officeDocument/2006/relationships/font" Target="fonts/Spectral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fac01e781a_3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fac01e781a_3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fac01e781a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fac01e781a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74f872a0c_2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f74f872a0c_2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fac01e781a_3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fac01e781a_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faa60fec2f_4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faa60fec2f_4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faa60fec2f_4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faa60fec2f_4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faa60fec2f_43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faa60fec2f_4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fac01e781a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fac01e781a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ac01e781a_3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ac01e781a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f01287e7df2f4d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f01287e7df2f4d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ac01e781a_3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ac01e781a_3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ac01e781a_3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ac01e781a_3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ac01e781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ac01e781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ac01e781a_3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ac01e781a_3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faa60fec2f_4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faa60fec2f_4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ac01e781a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ac01e781a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fac01e781a_3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fac01e781a_3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fac01e781a_3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fac01e781a_3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" name="Google Shape;17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9" name="Google Shape;109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8" name="Google Shape;128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" name="Google Shape;12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2" name="Google Shape;22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" name="Google Shape;42;p3"/>
          <p:cNvPicPr preferRelativeResize="0"/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25525" y="20425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" name="Google Shape;6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6" name="Google Shape;66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" name="Google Shape;69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3" name="Google Shape;73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5" name="Google Shape;95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9" name="Google Shape;99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3" name="Google Shape;103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6" name="Google Shape;10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 amt="28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jp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9.png"/><Relationship Id="rId7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25" y="1066100"/>
            <a:ext cx="476250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 txBox="1"/>
          <p:nvPr>
            <p:ph type="title"/>
          </p:nvPr>
        </p:nvSpPr>
        <p:spPr>
          <a:xfrm>
            <a:off x="553325" y="3193350"/>
            <a:ext cx="4450200" cy="580500"/>
          </a:xfrm>
          <a:prstGeom prst="rect">
            <a:avLst/>
          </a:prstGeom>
          <a:effectLst>
            <a:outerShdw rotWithShape="0" algn="bl">
              <a:srgbClr val="A8CCEE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Genshin x Linear &lt;3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หลักการประยุกต์ทฤษฎีเวกเตอร์ เมทริกซ์</a:t>
            </a:r>
            <a:endParaRPr/>
          </a:p>
        </p:txBody>
      </p:sp>
      <p:sp>
        <p:nvSpPr>
          <p:cNvPr id="232" name="Google Shape;232;p22"/>
          <p:cNvSpPr txBox="1"/>
          <p:nvPr>
            <p:ph idx="1" type="body"/>
          </p:nvPr>
        </p:nvSpPr>
        <p:spPr>
          <a:xfrm>
            <a:off x="1322775" y="1403250"/>
            <a:ext cx="7285800" cy="3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Vector Similarity</a:t>
            </a:r>
            <a:r>
              <a:rPr lang="en"/>
              <a:t> : เพื่อหาแนวโน้มของข้อมูลที่ได้จากการสำรวจ และเปรียบเทียบแนวโน้มที่ได้จากการสำรวจกับแนวโน้มที่คาดการณ์ไว้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โดยการเปรียบเทียบจะเทียบกันทีละหัวข้อ เช่น เพศของตัวละคร ธาตุของตัวละคร ลักษณะของตัวละคร ซึ่งค่าของเวกเตอร์ได้มากจากการเทียบตัวเลือกของแบบสำร</a:t>
            </a:r>
            <a:r>
              <a:rPr lang="en"/>
              <a:t>วจเป็นค่าจำนวนเต็ม เพื่อให้สามารถ         คำนวณได้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8438" y="2196975"/>
            <a:ext cx="3667125" cy="80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/>
          <p:nvPr>
            <p:ph idx="1" type="body"/>
          </p:nvPr>
        </p:nvSpPr>
        <p:spPr>
          <a:xfrm>
            <a:off x="1241102" y="940500"/>
            <a:ext cx="7038900" cy="32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Covariance Matrix :</a:t>
            </a:r>
            <a:r>
              <a:rPr lang="en"/>
              <a:t> เพื่อหาความสัมพันธ์ของหัวข้อต่าง ๆ ของข้อมูลที่สำรวจได้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Linear Regression Model :</a:t>
            </a:r>
            <a:r>
              <a:rPr lang="en"/>
              <a:t> เพื่อคาดการณ์แนวโน้มของผลลัพธ์ที่สำรวจได้</a:t>
            </a:r>
            <a:endParaRPr/>
          </a:p>
        </p:txBody>
      </p:sp>
      <p:pic>
        <p:nvPicPr>
          <p:cNvPr id="239" name="Google Shape;2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2523" y="2696922"/>
            <a:ext cx="2557850" cy="16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3"/>
          <p:cNvPicPr preferRelativeResize="0"/>
          <p:nvPr/>
        </p:nvPicPr>
        <p:blipFill rotWithShape="1">
          <a:blip r:embed="rId4">
            <a:alphaModFix/>
          </a:blip>
          <a:srcRect b="28194" l="0" r="0" t="23781"/>
          <a:stretch/>
        </p:blipFill>
        <p:spPr>
          <a:xfrm>
            <a:off x="1108189" y="3223988"/>
            <a:ext cx="3611376" cy="62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4"/>
          <p:cNvSpPr txBox="1"/>
          <p:nvPr>
            <p:ph type="title"/>
          </p:nvPr>
        </p:nvSpPr>
        <p:spPr>
          <a:xfrm>
            <a:off x="1052550" y="530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ตัวอย่างการประยุกต์</a:t>
            </a:r>
            <a:endParaRPr/>
          </a:p>
        </p:txBody>
      </p:sp>
      <p:sp>
        <p:nvSpPr>
          <p:cNvPr id="246" name="Google Shape;246;p24"/>
          <p:cNvSpPr txBox="1"/>
          <p:nvPr>
            <p:ph idx="1" type="body"/>
          </p:nvPr>
        </p:nvSpPr>
        <p:spPr>
          <a:xfrm>
            <a:off x="1297500" y="1444850"/>
            <a:ext cx="7038900" cy="24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ภาพตัวอย่างวิธีที่จะนำมาใช้วิเคราะห์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6225" y="1606650"/>
            <a:ext cx="3589951" cy="269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1" y="2325926"/>
            <a:ext cx="2765875" cy="15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747" y="1006775"/>
            <a:ext cx="4374801" cy="360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0800" y="1782397"/>
            <a:ext cx="5316950" cy="186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11"/>
              <a:t>R Studio</a:t>
            </a:r>
            <a:endParaRPr sz="251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275" y="1432150"/>
            <a:ext cx="4106324" cy="265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5400" y="1565625"/>
            <a:ext cx="4728250" cy="224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11"/>
              <a:t>R Studio</a:t>
            </a:r>
            <a:endParaRPr sz="251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125" y="1709725"/>
            <a:ext cx="3601351" cy="238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5225" y="2181750"/>
            <a:ext cx="4518549" cy="133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11"/>
              <a:t>R Studio</a:t>
            </a:r>
            <a:endParaRPr sz="251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ภาพรวมขั้นตอนการทำงาน</a:t>
            </a:r>
            <a:endParaRPr/>
          </a:p>
        </p:txBody>
      </p:sp>
      <p:sp>
        <p:nvSpPr>
          <p:cNvPr id="276" name="Google Shape;276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✔️การเตรียมข้อมูล - </a:t>
            </a:r>
            <a:r>
              <a:rPr lang="en"/>
              <a:t>ข้อมูลได้จากการสำรวจ ทำการรวบรวมโดยการส่งไปยังกลุ่มเป้าหมาย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✔️การ clean ข้อมูล -</a:t>
            </a:r>
            <a:r>
              <a:rPr lang="en"/>
              <a:t> คัดข้อมูลที่ใช้ไม่ได้ออก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⏱️ การนำข้อมูลเข้าสู่โครงงาน -</a:t>
            </a:r>
            <a:r>
              <a:rPr lang="en"/>
              <a:t> ทดสอบนำข้อมูลเข้าสู่โปรแกรมที่พัฒนาเพื่อคำนวนและทดสอบ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การประมวลผลข้อมูล -</a:t>
            </a:r>
            <a:r>
              <a:rPr lang="en"/>
              <a:t> ประมวลผลข้อมูลด้วยโปรแกรมที่พัฒนาขึ้น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ผลลัพธ์ที่ได้หรือคาดว่าจะได้ -</a:t>
            </a:r>
            <a:r>
              <a:rPr lang="en"/>
              <a:t> ผลข้อมูลที่คาดการณ์ไว้ ⬇️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8"/>
          <p:cNvSpPr txBox="1"/>
          <p:nvPr/>
        </p:nvSpPr>
        <p:spPr>
          <a:xfrm>
            <a:off x="2283500" y="3608675"/>
            <a:ext cx="3533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-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ผู้ให้ข้อมูลส่วนใหญ่เป็น ผู้ชาย อายุระหว่าง 19-25 ปี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-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ส่วนมากชอบตัวละครเพศหญิง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-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รูปร่างตัวละครสูงปานกลาง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ปัญหาที่พบและแนวทางแก้ไข</a:t>
            </a:r>
            <a:endParaRPr/>
          </a:p>
        </p:txBody>
      </p:sp>
      <p:sp>
        <p:nvSpPr>
          <p:cNvPr id="283" name="Google Shape;283;p29"/>
          <p:cNvSpPr txBox="1"/>
          <p:nvPr/>
        </p:nvSpPr>
        <p:spPr>
          <a:xfrm>
            <a:off x="1071300" y="1307858"/>
            <a:ext cx="7491300" cy="3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ปัญหา</a:t>
            </a:r>
            <a:endParaRPr sz="13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arabun"/>
              <a:buChar char="➔"/>
            </a:pPr>
            <a:r>
              <a:rPr lang="en" sz="13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ระยะ</a:t>
            </a:r>
            <a:r>
              <a:rPr lang="en" sz="13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เวลาในการดำเนินงานไม่สอดคล้องกับตามที่วางแผนเท่าที่ควร</a:t>
            </a:r>
            <a:endParaRPr sz="13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arabun"/>
              <a:buChar char="➔"/>
            </a:pPr>
            <a:r>
              <a:rPr lang="en" sz="13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ข้อมูลบางส่วนในแบบฟอร์มยังไม่สามารถใช้ในการวิเคราะห์โดยตรงได้ อาจจะต้องใช้วิธีเพิ่มเติมในการนำข้อมูลมาวิเคราะห์</a:t>
            </a:r>
            <a:endParaRPr sz="13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แนวทางการแก้ไข</a:t>
            </a:r>
            <a:endParaRPr sz="13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arabun"/>
              <a:buChar char="➔"/>
            </a:pPr>
            <a:r>
              <a:rPr lang="en" sz="13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ควรแบ่งเวลาในการทำงาน บริหารเวลาให้ดีกว่านี้</a:t>
            </a:r>
            <a:endParaRPr sz="13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arabun"/>
              <a:buChar char="➔"/>
            </a:pPr>
            <a:r>
              <a:rPr lang="en" sz="13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ควรมีข้อกำหนด และเงื่อนไขเพิ่มเติมในการวิเคราะห์ในส่วนข้อมูลที่ไม่สอดคล้องกัน</a:t>
            </a:r>
            <a:endParaRPr sz="13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"/>
          <p:cNvSpPr txBox="1"/>
          <p:nvPr/>
        </p:nvSpPr>
        <p:spPr>
          <a:xfrm>
            <a:off x="1532250" y="2106900"/>
            <a:ext cx="6079500" cy="9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จบการนำเสนอ</a:t>
            </a:r>
            <a:endParaRPr sz="37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1"/>
          <p:cNvPicPr preferRelativeResize="0"/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0" y="0"/>
            <a:ext cx="914400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0000" y="1416450"/>
            <a:ext cx="4762500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/>
        </p:nvSpPr>
        <p:spPr>
          <a:xfrm>
            <a:off x="3665575" y="1081950"/>
            <a:ext cx="60351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ครงงานวิเคราะห์แนวโน้มการสร้างตัวละคร</a:t>
            </a:r>
            <a:endParaRPr sz="22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    เพื่อผลประโยชน์ด้านการตลาดของเกม </a:t>
            </a:r>
            <a:endParaRPr sz="22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     Genshin Impact</a:t>
            </a:r>
            <a:endParaRPr sz="5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3285300" y="707675"/>
            <a:ext cx="643200" cy="10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โ   </a:t>
            </a:r>
            <a:endParaRPr sz="6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0425" y="1845124"/>
            <a:ext cx="1473575" cy="261834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5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0" y="7"/>
            <a:ext cx="9144000" cy="513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5"/>
          <p:cNvSpPr txBox="1"/>
          <p:nvPr>
            <p:ph type="title"/>
          </p:nvPr>
        </p:nvSpPr>
        <p:spPr>
          <a:xfrm>
            <a:off x="1297500" y="318325"/>
            <a:ext cx="3708300" cy="6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Sarabun"/>
                <a:ea typeface="Sarabun"/>
                <a:cs typeface="Sarabun"/>
                <a:sym typeface="Sarabun"/>
              </a:rPr>
              <a:t>สมาชิก</a:t>
            </a:r>
            <a:endParaRPr sz="36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51" name="Google Shape;151;p15"/>
          <p:cNvSpPr txBox="1"/>
          <p:nvPr>
            <p:ph idx="1" type="body"/>
          </p:nvPr>
        </p:nvSpPr>
        <p:spPr>
          <a:xfrm>
            <a:off x="75725" y="3500193"/>
            <a:ext cx="2160300" cy="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307">
                <a:latin typeface="Sarabun"/>
                <a:ea typeface="Sarabun"/>
                <a:cs typeface="Sarabun"/>
                <a:sym typeface="Sarabun"/>
              </a:rPr>
              <a:t>62011019 นายอภิรักษ์ อุลิศ</a:t>
            </a:r>
            <a:endParaRPr sz="1307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52" name="Google Shape;152;p15"/>
          <p:cNvSpPr txBox="1"/>
          <p:nvPr/>
        </p:nvSpPr>
        <p:spPr>
          <a:xfrm>
            <a:off x="2111775" y="4335825"/>
            <a:ext cx="2511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62011044 นายอัครวินท์ บุญเผื่อน</a:t>
            </a: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4375975" y="3500175"/>
            <a:ext cx="2626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63010394 นายธนกฤต ทองหล่อ</a:t>
            </a: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54" name="Google Shape;154;p15"/>
          <p:cNvSpPr txBox="1"/>
          <p:nvPr/>
        </p:nvSpPr>
        <p:spPr>
          <a:xfrm>
            <a:off x="6727200" y="4335825"/>
            <a:ext cx="2400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63010631 นายพชรพล โชคคุณ</a:t>
            </a: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grpSp>
        <p:nvGrpSpPr>
          <p:cNvPr id="155" name="Google Shape;155;p15"/>
          <p:cNvGrpSpPr/>
          <p:nvPr/>
        </p:nvGrpSpPr>
        <p:grpSpPr>
          <a:xfrm>
            <a:off x="176075" y="1068238"/>
            <a:ext cx="8731361" cy="3221121"/>
            <a:chOff x="176075" y="1144438"/>
            <a:chExt cx="8731361" cy="3221121"/>
          </a:xfrm>
        </p:grpSpPr>
        <p:pic>
          <p:nvPicPr>
            <p:cNvPr id="156" name="Google Shape;156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6075" y="1223850"/>
              <a:ext cx="1959582" cy="2276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449213" y="2068250"/>
              <a:ext cx="1837025" cy="2297308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chemeClr val="lt1">
                  <a:alpha val="49000"/>
                </a:schemeClr>
              </a:outerShdw>
            </a:effectLst>
          </p:spPr>
        </p:pic>
        <p:pic>
          <p:nvPicPr>
            <p:cNvPr id="158" name="Google Shape;158;p15"/>
            <p:cNvPicPr preferRelativeResize="0"/>
            <p:nvPr/>
          </p:nvPicPr>
          <p:blipFill rotWithShape="1">
            <a:blip r:embed="rId6">
              <a:alphaModFix/>
            </a:blip>
            <a:srcRect b="20210" l="0" r="0" t="0"/>
            <a:stretch/>
          </p:blipFill>
          <p:spPr>
            <a:xfrm>
              <a:off x="6947861" y="1900668"/>
              <a:ext cx="1959575" cy="2435157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chemeClr val="lt1">
                  <a:alpha val="22000"/>
                </a:schemeClr>
              </a:outerShdw>
            </a:effectLst>
          </p:spPr>
        </p:pic>
        <p:pic>
          <p:nvPicPr>
            <p:cNvPr id="159" name="Google Shape;159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840030" y="1144438"/>
              <a:ext cx="1698095" cy="243515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chemeClr val="lt1">
                  <a:alpha val="50000"/>
                </a:schemeClr>
              </a:outerShdw>
            </a:effectLst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ความคืบหน้า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306950" y="2571750"/>
            <a:ext cx="1070700" cy="4002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September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4036650" y="2571750"/>
            <a:ext cx="1070700" cy="400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October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7911475" y="2571750"/>
            <a:ext cx="1070700" cy="4002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November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8" name="Google Shape;168;p16"/>
          <p:cNvCxnSpPr>
            <a:stCxn id="165" idx="3"/>
            <a:endCxn id="166" idx="1"/>
          </p:cNvCxnSpPr>
          <p:nvPr/>
        </p:nvCxnSpPr>
        <p:spPr>
          <a:xfrm>
            <a:off x="1377650" y="2771850"/>
            <a:ext cx="2658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16"/>
          <p:cNvCxnSpPr>
            <a:stCxn id="166" idx="3"/>
            <a:endCxn id="167" idx="1"/>
          </p:cNvCxnSpPr>
          <p:nvPr/>
        </p:nvCxnSpPr>
        <p:spPr>
          <a:xfrm>
            <a:off x="5107350" y="2771850"/>
            <a:ext cx="2804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" name="Google Shape;170;p16"/>
          <p:cNvCxnSpPr/>
          <p:nvPr/>
        </p:nvCxnSpPr>
        <p:spPr>
          <a:xfrm rot="10800000">
            <a:off x="1662100" y="1662000"/>
            <a:ext cx="0" cy="108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16"/>
          <p:cNvSpPr txBox="1"/>
          <p:nvPr/>
        </p:nvSpPr>
        <p:spPr>
          <a:xfrm>
            <a:off x="1662100" y="1519825"/>
            <a:ext cx="1407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วางแผนการสำรวจข้อมูล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2" name="Google Shape;172;p16"/>
          <p:cNvCxnSpPr/>
          <p:nvPr/>
        </p:nvCxnSpPr>
        <p:spPr>
          <a:xfrm rot="10800000">
            <a:off x="2039100" y="2816675"/>
            <a:ext cx="0" cy="108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16"/>
          <p:cNvSpPr txBox="1"/>
          <p:nvPr/>
        </p:nvSpPr>
        <p:spPr>
          <a:xfrm>
            <a:off x="2039100" y="3700775"/>
            <a:ext cx="1407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จัดทำแบบ</a:t>
            </a: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สำรวจข้อมูล 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4" name="Google Shape;174;p16"/>
          <p:cNvCxnSpPr/>
          <p:nvPr/>
        </p:nvCxnSpPr>
        <p:spPr>
          <a:xfrm rot="10800000">
            <a:off x="5221025" y="1686150"/>
            <a:ext cx="0" cy="108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16"/>
          <p:cNvSpPr txBox="1"/>
          <p:nvPr/>
        </p:nvSpPr>
        <p:spPr>
          <a:xfrm>
            <a:off x="5221025" y="1543975"/>
            <a:ext cx="79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ปิด</a:t>
            </a: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การสำรวจ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6" name="Google Shape;176;p16"/>
          <p:cNvCxnSpPr/>
          <p:nvPr/>
        </p:nvCxnSpPr>
        <p:spPr>
          <a:xfrm rot="10800000">
            <a:off x="5553125" y="2771850"/>
            <a:ext cx="0" cy="108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16"/>
          <p:cNvSpPr txBox="1"/>
          <p:nvPr/>
        </p:nvSpPr>
        <p:spPr>
          <a:xfrm>
            <a:off x="5553125" y="3655950"/>
            <a:ext cx="1407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วางแผนการสรุปผล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8" name="Google Shape;178;p16"/>
          <p:cNvCxnSpPr/>
          <p:nvPr/>
        </p:nvCxnSpPr>
        <p:spPr>
          <a:xfrm rot="10800000">
            <a:off x="6405500" y="1686138"/>
            <a:ext cx="0" cy="108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16"/>
          <p:cNvSpPr txBox="1"/>
          <p:nvPr/>
        </p:nvSpPr>
        <p:spPr>
          <a:xfrm>
            <a:off x="6405500" y="1564650"/>
            <a:ext cx="1111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ประเมินผลข้อมูล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0" name="Google Shape;180;p16"/>
          <p:cNvCxnSpPr/>
          <p:nvPr/>
        </p:nvCxnSpPr>
        <p:spPr>
          <a:xfrm rot="10800000">
            <a:off x="3069700" y="1686150"/>
            <a:ext cx="0" cy="108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6"/>
          <p:cNvSpPr txBox="1"/>
          <p:nvPr/>
        </p:nvSpPr>
        <p:spPr>
          <a:xfrm>
            <a:off x="3069700" y="1543975"/>
            <a:ext cx="1407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ทำการ</a:t>
            </a: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สำรวจข้อมูล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6"/>
          <p:cNvSpPr txBox="1"/>
          <p:nvPr/>
        </p:nvSpPr>
        <p:spPr>
          <a:xfrm>
            <a:off x="2783825" y="1528525"/>
            <a:ext cx="321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✅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6"/>
          <p:cNvSpPr txBox="1"/>
          <p:nvPr/>
        </p:nvSpPr>
        <p:spPr>
          <a:xfrm>
            <a:off x="3107100" y="3676625"/>
            <a:ext cx="321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✅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6"/>
          <p:cNvSpPr txBox="1"/>
          <p:nvPr/>
        </p:nvSpPr>
        <p:spPr>
          <a:xfrm>
            <a:off x="3984413" y="1543975"/>
            <a:ext cx="321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✅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5" name="Google Shape;185;p16"/>
          <p:cNvSpPr txBox="1"/>
          <p:nvPr/>
        </p:nvSpPr>
        <p:spPr>
          <a:xfrm>
            <a:off x="5884888" y="1528525"/>
            <a:ext cx="321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✅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6"/>
          <p:cNvSpPr txBox="1"/>
          <p:nvPr/>
        </p:nvSpPr>
        <p:spPr>
          <a:xfrm>
            <a:off x="6515138" y="3655950"/>
            <a:ext cx="321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✅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16"/>
          <p:cNvSpPr txBox="1"/>
          <p:nvPr/>
        </p:nvSpPr>
        <p:spPr>
          <a:xfrm>
            <a:off x="7260113" y="1564650"/>
            <a:ext cx="321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✅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ความคืบหน้า</a:t>
            </a:r>
            <a:endParaRPr/>
          </a:p>
        </p:txBody>
      </p:sp>
      <p:sp>
        <p:nvSpPr>
          <p:cNvPr id="193" name="Google Shape;193;p17"/>
          <p:cNvSpPr txBox="1"/>
          <p:nvPr/>
        </p:nvSpPr>
        <p:spPr>
          <a:xfrm>
            <a:off x="2635525" y="2508988"/>
            <a:ext cx="1070700" cy="4002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November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4" name="Google Shape;194;p17"/>
          <p:cNvCxnSpPr/>
          <p:nvPr/>
        </p:nvCxnSpPr>
        <p:spPr>
          <a:xfrm>
            <a:off x="3706225" y="2709088"/>
            <a:ext cx="2804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17"/>
          <p:cNvCxnSpPr/>
          <p:nvPr/>
        </p:nvCxnSpPr>
        <p:spPr>
          <a:xfrm rot="10800000">
            <a:off x="3843425" y="1623400"/>
            <a:ext cx="0" cy="108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17"/>
          <p:cNvSpPr txBox="1"/>
          <p:nvPr/>
        </p:nvSpPr>
        <p:spPr>
          <a:xfrm>
            <a:off x="3842100" y="1529000"/>
            <a:ext cx="96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พัฒนาโปรแกรม เพื่อใช้คำนวน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7" name="Google Shape;197;p17"/>
          <p:cNvCxnSpPr/>
          <p:nvPr/>
        </p:nvCxnSpPr>
        <p:spPr>
          <a:xfrm rot="10800000">
            <a:off x="4352063" y="2709100"/>
            <a:ext cx="0" cy="108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17"/>
          <p:cNvSpPr txBox="1"/>
          <p:nvPr/>
        </p:nvSpPr>
        <p:spPr>
          <a:xfrm>
            <a:off x="4352063" y="3593200"/>
            <a:ext cx="140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ใส่ข้อมูลให้กับโปรแกรมที่พัฒนา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9" name="Google Shape;199;p17"/>
          <p:cNvCxnSpPr/>
          <p:nvPr/>
        </p:nvCxnSpPr>
        <p:spPr>
          <a:xfrm rot="10800000">
            <a:off x="5178775" y="1635038"/>
            <a:ext cx="0" cy="108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17"/>
          <p:cNvSpPr txBox="1"/>
          <p:nvPr/>
        </p:nvSpPr>
        <p:spPr>
          <a:xfrm>
            <a:off x="5178775" y="1513550"/>
            <a:ext cx="1111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สรุปผลและนำเสนอ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17"/>
          <p:cNvSpPr txBox="1"/>
          <p:nvPr/>
        </p:nvSpPr>
        <p:spPr>
          <a:xfrm>
            <a:off x="4587300" y="1582850"/>
            <a:ext cx="306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⏱️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" name="Google Shape;206;p18"/>
          <p:cNvGraphicFramePr/>
          <p:nvPr/>
        </p:nvGraphicFramePr>
        <p:xfrm>
          <a:off x="1602500" y="6179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{443A9326-744E-4558-ADA5-DF23597A613C}</a:tableStyleId>
              </a:tblPr>
              <a:tblGrid>
                <a:gridCol w="4825425"/>
                <a:gridCol w="1113575"/>
              </a:tblGrid>
              <a:tr h="289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รายละเอียด</a:t>
                      </a:r>
                      <a:endParaRPr sz="16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ผู้ดูแล</a:t>
                      </a:r>
                      <a:endParaRPr sz="16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0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1.1. ศึกษา และวางแผนในการสำรวจและรวบรวมข้อมูล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ทุกคน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1.2. วางแผนการสำรวจ เช่น แบ่งกลุ่มเป้าหมาย กำหนดรูปแบบข้อมูลที่ต้องการสำรวเป็นต้น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ทุกคน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1.3. จัดทำแบบสำรวจข้อมูล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ธนกฤต, พชรพล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1.4. ทำการสำรวจและรวบรวมข้อมูลกับกลุ่มตัวอย่างผ่านแบบสำรวจข้อมูล	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ธนกฤต, พชรพล 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1.5. ปิดการสำรวจข้อมูลเมื่อถึงเวลาที่กำหนดเพื่อนำข้อมูลมาวิเคราะห์ต่อไป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ธนกฤต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2.1. วางแผนการวิเคราะห์ข้อมูล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ทุกคน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30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2.2. วิเคราะห์ข้อมูลที่ได้ทำการสำรวจผ่านขั้นตอนที่ได้ทำการวางแผน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อภิรักษ์</a:t>
                      </a: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, </a:t>
                      </a: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อัครวินท์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3.1. วางแผนการสรุปและประเมินผล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ทุกคน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3.2. สรุปผลข้อมูลที่ได้ทำการสำรวจ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พชรพล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3.3. ประเมินผลข้อมูลที่ได้ทำการสำรวจ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6AA84F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ทุกคน</a:t>
                      </a:r>
                      <a:endParaRPr sz="1000">
                        <a:solidFill>
                          <a:srgbClr val="6AA84F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223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4.1. ศึกษาวิธีการ และแนวทางการประยุกต์ใช้</a:t>
                      </a:r>
                      <a:endParaRPr sz="10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ทุกคน</a:t>
                      </a:r>
                      <a:endParaRPr sz="10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4.2. ดำเนินการพัฒนาโปรแกรมเพื่อนำมาปรับใช้กับรายวิชา Linear</a:t>
                      </a:r>
                      <a:endParaRPr sz="10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อภิรักษ์, อัครวินท์</a:t>
                      </a:r>
                      <a:endParaRPr sz="10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4.3. นำโปรแกรมที่พัฒนามาใช้กับข้อมูลที่รวบรวมมาเพื่อนำข้อมูลมาประยุกต์ใช้ต่อไป</a:t>
                      </a:r>
                      <a:endParaRPr sz="10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อภิรักษ์, อัครวินท์</a:t>
                      </a:r>
                      <a:endParaRPr sz="10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4.4. สรุปผล และรวบรวมการนำเสนอ</a:t>
                      </a:r>
                      <a:endParaRPr sz="10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Sarabun"/>
                          <a:ea typeface="Sarabun"/>
                          <a:cs typeface="Sarabun"/>
                          <a:sym typeface="Sarabun"/>
                        </a:rPr>
                        <a:t>ทุกคน</a:t>
                      </a:r>
                      <a:endParaRPr sz="1000">
                        <a:solidFill>
                          <a:schemeClr val="lt1"/>
                        </a:solidFill>
                        <a:latin typeface="Sarabun"/>
                        <a:ea typeface="Sarabun"/>
                        <a:cs typeface="Sarabun"/>
                        <a:sym typeface="Sarabu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A8CCE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7" name="Google Shape;207;p18"/>
          <p:cNvSpPr txBox="1"/>
          <p:nvPr/>
        </p:nvSpPr>
        <p:spPr>
          <a:xfrm>
            <a:off x="3072000" y="203350"/>
            <a:ext cx="30000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ผู้รับผิดชอบในแต่ละขั้นตอน </a:t>
            </a:r>
            <a:endParaRPr sz="16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/>
          <p:nvPr>
            <p:ph type="title"/>
          </p:nvPr>
        </p:nvSpPr>
        <p:spPr>
          <a:xfrm>
            <a:off x="1387350" y="748712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ผลการประมวลผลข้อมูลเบื้องต้น</a:t>
            </a:r>
            <a:endParaRPr/>
          </a:p>
        </p:txBody>
      </p:sp>
      <p:sp>
        <p:nvSpPr>
          <p:cNvPr id="213" name="Google Shape;213;p19"/>
          <p:cNvSpPr txBox="1"/>
          <p:nvPr/>
        </p:nvSpPr>
        <p:spPr>
          <a:xfrm>
            <a:off x="1387350" y="1662800"/>
            <a:ext cx="53379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 ปริมาณข้อมูลในแต่ละรูปแบบ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 สัดส่วนข้อมูลที่ สมบูรณ์/ต้องแก้ไข/ไม่สมบูรณ์ต้องตัดทิ้ง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 ผลการจัดข้อมูลในรูปแบบ เวกเตอร์หรือเมทริกซ์ ก่อนประมวลผล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 ผลการประมวลผลเวกเตอร์หรือเมทริกซ์เบื้องต้น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ปริมาณข้อมูลในแต่ละรูปแบบ</a:t>
            </a:r>
            <a:endParaRPr/>
          </a:p>
        </p:txBody>
      </p:sp>
      <p:sp>
        <p:nvSpPr>
          <p:cNvPr id="219" name="Google Shape;219;p20"/>
          <p:cNvSpPr txBox="1"/>
          <p:nvPr>
            <p:ph idx="1" type="body"/>
          </p:nvPr>
        </p:nvSpPr>
        <p:spPr>
          <a:xfrm>
            <a:off x="804132" y="1307813"/>
            <a:ext cx="4917900" cy="3291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จากการสำรวจด้วย Google Form มีผู้เข้าร่วมให้ข้อมูลทั้งสิ้น 287 คน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โดยผู้เข้าร่วมเป็นสมาชิกจากกลุ่ม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Genshin Impact Thailand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โดยมีระยะเวลาในการเปิดรับข้อมูลตั้งแต่ วันที่ 09/10/2564 ถึง 22/10/2564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เก็บข้อมูลดังนี้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เพศ และอายุ ของผู้เล่น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เพศตัวละคร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ธาตุ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ส่วนสูง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รูปร่าง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ทรงผม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ลักษณะนิสัย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ตำแหน่ง</a:t>
            </a:r>
            <a:endParaRPr/>
          </a:p>
        </p:txBody>
      </p:sp>
      <p:pic>
        <p:nvPicPr>
          <p:cNvPr id="220" name="Google Shape;2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8175" y="1307848"/>
            <a:ext cx="2775100" cy="329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11"/>
              <a:t>สัดส่วนข้อมูลที่ สมบูรณ์/ต้องแก้ไข/ไม่สมบูรณ์ต้องตัดทิ้ง</a:t>
            </a:r>
            <a:endParaRPr sz="2511"/>
          </a:p>
        </p:txBody>
      </p:sp>
      <p:sp>
        <p:nvSpPr>
          <p:cNvPr id="226" name="Google Shape;226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จากผลการตอบกลับของแบบสำรวจ พบว่า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	ข้อมูลที่สมบูรณ์ คิดเป็น 83.33%  ( 5 ส่วนจาก 6 ส่วน )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	ข้อมูลที่ไม่สมบูรณ์ คิดเป็น 16.67%  </a:t>
            </a:r>
            <a:r>
              <a:rPr lang="en" sz="1800"/>
              <a:t>( 1 ส่วนจาก 6 ส่วน )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